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6858000" cy="9144000"/>
  <p:embeddedFontLst>
    <p:embeddedFont>
      <p:font typeface="Open Sans Bold" panose="020B0604020202020204" charset="0"/>
      <p:regular r:id="rId16"/>
    </p:embeddedFont>
    <p:embeddedFont>
      <p:font typeface="Poppins" panose="00000500000000000000" pitchFamily="2" charset="0"/>
      <p:regular r:id="rId17"/>
    </p:embeddedFont>
    <p:embeddedFont>
      <p:font typeface="Poppins Bold" panose="00000800000000000000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92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sv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77" b="-777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539710" y="3074603"/>
            <a:ext cx="9592218" cy="1610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578"/>
              </a:lnSpc>
            </a:pPr>
            <a:r>
              <a:rPr lang="en-US" sz="8984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GENERATIVE AI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35092" y="5067300"/>
            <a:ext cx="8213527" cy="7124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880"/>
              </a:lnSpc>
              <a:spcBef>
                <a:spcPct val="0"/>
              </a:spcBef>
            </a:pPr>
            <a:r>
              <a:rPr lang="en-US" sz="4200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AUTOMATIC GUI TRANSLATION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3493371" y="2214684"/>
            <a:ext cx="11301259" cy="5961414"/>
          </a:xfrm>
          <a:custGeom>
            <a:avLst/>
            <a:gdLst/>
            <a:ahLst/>
            <a:cxnLst/>
            <a:rect l="l" t="t" r="r" b="b"/>
            <a:pathLst>
              <a:path w="11301259" h="5961414">
                <a:moveTo>
                  <a:pt x="0" y="0"/>
                </a:moveTo>
                <a:lnTo>
                  <a:pt x="11301258" y="0"/>
                </a:lnTo>
                <a:lnTo>
                  <a:pt x="11301258" y="5961415"/>
                </a:lnTo>
                <a:lnTo>
                  <a:pt x="0" y="596141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2026048" y="971550"/>
            <a:ext cx="14235905" cy="97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38"/>
              </a:lnSpc>
            </a:pPr>
            <a:r>
              <a:rPr lang="en-US" sz="6082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 PERFORMANCE - BLEU SCORE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493371" y="8109424"/>
            <a:ext cx="11513470" cy="26456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77"/>
              </a:lnSpc>
            </a:pPr>
            <a:endParaRPr/>
          </a:p>
          <a:p>
            <a:pPr marL="566529" lvl="1" indent="-283264" algn="l">
              <a:lnSpc>
                <a:spcPts val="3673"/>
              </a:lnSpc>
              <a:buFont typeface="Arial"/>
              <a:buChar char="•"/>
            </a:pPr>
            <a:r>
              <a:rPr lang="en-US" sz="2624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Gemma3 achieved the highest BLEU, especially for French (~29).</a:t>
            </a:r>
          </a:p>
          <a:p>
            <a:pPr algn="l">
              <a:lnSpc>
                <a:spcPts val="3673"/>
              </a:lnSpc>
            </a:pPr>
            <a:endParaRPr lang="en-US" sz="2624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marL="566529" lvl="1" indent="-283264" algn="l">
              <a:lnSpc>
                <a:spcPts val="3673"/>
              </a:lnSpc>
              <a:buFont typeface="Arial"/>
              <a:buChar char="•"/>
            </a:pPr>
            <a:r>
              <a:rPr lang="en-US" sz="2624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Tinyllama was inadequate (low BLEU, not much faster).</a:t>
            </a:r>
          </a:p>
          <a:p>
            <a:pPr algn="l">
              <a:lnSpc>
                <a:spcPts val="3533"/>
              </a:lnSpc>
            </a:pPr>
            <a:endParaRPr lang="en-US" sz="2624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 algn="l">
              <a:lnSpc>
                <a:spcPts val="3277"/>
              </a:lnSpc>
            </a:pPr>
            <a:endParaRPr lang="en-US" sz="2624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3493371" y="2162793"/>
            <a:ext cx="11301259" cy="5961414"/>
          </a:xfrm>
          <a:custGeom>
            <a:avLst/>
            <a:gdLst/>
            <a:ahLst/>
            <a:cxnLst/>
            <a:rect l="l" t="t" r="r" b="b"/>
            <a:pathLst>
              <a:path w="11301259" h="5961414">
                <a:moveTo>
                  <a:pt x="0" y="0"/>
                </a:moveTo>
                <a:lnTo>
                  <a:pt x="11301258" y="0"/>
                </a:lnTo>
                <a:lnTo>
                  <a:pt x="11301258" y="5961414"/>
                </a:lnTo>
                <a:lnTo>
                  <a:pt x="0" y="59614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2026048" y="971550"/>
            <a:ext cx="14235905" cy="97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38"/>
              </a:lnSpc>
            </a:pPr>
            <a:r>
              <a:rPr lang="en-US" sz="6082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MODEL PERFORMANCE - TIME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387265" y="8551749"/>
            <a:ext cx="11513470" cy="13464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97"/>
              </a:lnSpc>
            </a:pPr>
            <a:r>
              <a:rPr lang="en-US" sz="264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Gemma3 → balanced quality vs time.</a:t>
            </a:r>
          </a:p>
          <a:p>
            <a:pPr algn="ctr">
              <a:lnSpc>
                <a:spcPts val="3697"/>
              </a:lnSpc>
            </a:pPr>
            <a:r>
              <a:rPr lang="en-US" sz="264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Nous-hermes2 → good quality but very slow (&gt;30 min).</a:t>
            </a:r>
          </a:p>
          <a:p>
            <a:pPr algn="l">
              <a:lnSpc>
                <a:spcPts val="3277"/>
              </a:lnSpc>
            </a:pPr>
            <a:endParaRPr lang="en-US" sz="2641" b="1">
              <a:solidFill>
                <a:srgbClr val="FFFFFF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3913526" y="1865637"/>
            <a:ext cx="10648844" cy="7016788"/>
          </a:xfrm>
          <a:custGeom>
            <a:avLst/>
            <a:gdLst/>
            <a:ahLst/>
            <a:cxnLst/>
            <a:rect l="l" t="t" r="r" b="b"/>
            <a:pathLst>
              <a:path w="10648844" h="7016788">
                <a:moveTo>
                  <a:pt x="0" y="0"/>
                </a:moveTo>
                <a:lnTo>
                  <a:pt x="10648844" y="0"/>
                </a:lnTo>
                <a:lnTo>
                  <a:pt x="10648844" y="7016788"/>
                </a:lnTo>
                <a:lnTo>
                  <a:pt x="0" y="701678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" t="-655" b="-655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2119996" y="514887"/>
            <a:ext cx="14235905" cy="979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38"/>
              </a:lnSpc>
            </a:pPr>
            <a:r>
              <a:rPr lang="en-US" sz="6082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REAL-WORLD PERFORMANCE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692325" y="9191625"/>
            <a:ext cx="11091247" cy="798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57"/>
              </a:lnSpc>
            </a:pPr>
            <a:r>
              <a:rPr lang="en-US" sz="2255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The performance gap between methods widens significantly with page</a:t>
            </a:r>
          </a:p>
          <a:p>
            <a:pPr algn="ctr">
              <a:lnSpc>
                <a:spcPts val="3157"/>
              </a:lnSpc>
            </a:pPr>
            <a:r>
              <a:rPr lang="en-US" sz="2255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complexity.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1106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1676400" y="1628500"/>
            <a:ext cx="15095339" cy="7190413"/>
            <a:chOff x="0" y="0"/>
            <a:chExt cx="4808252" cy="22226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08252" cy="2222615"/>
            </a:xfrm>
            <a:custGeom>
              <a:avLst/>
              <a:gdLst/>
              <a:ahLst/>
              <a:cxnLst/>
              <a:rect l="l" t="t" r="r" b="b"/>
              <a:pathLst>
                <a:path w="4808252" h="2222615">
                  <a:moveTo>
                    <a:pt x="26566" y="0"/>
                  </a:moveTo>
                  <a:lnTo>
                    <a:pt x="4781687" y="0"/>
                  </a:lnTo>
                  <a:cubicBezTo>
                    <a:pt x="4788733" y="0"/>
                    <a:pt x="4795489" y="2799"/>
                    <a:pt x="4800471" y="7781"/>
                  </a:cubicBezTo>
                  <a:cubicBezTo>
                    <a:pt x="4805454" y="12763"/>
                    <a:pt x="4808252" y="19520"/>
                    <a:pt x="4808252" y="26566"/>
                  </a:cubicBezTo>
                  <a:lnTo>
                    <a:pt x="4808252" y="2196049"/>
                  </a:lnTo>
                  <a:cubicBezTo>
                    <a:pt x="4808252" y="2203095"/>
                    <a:pt x="4805454" y="2209852"/>
                    <a:pt x="4800471" y="2214834"/>
                  </a:cubicBezTo>
                  <a:cubicBezTo>
                    <a:pt x="4795489" y="2219816"/>
                    <a:pt x="4788733" y="2222615"/>
                    <a:pt x="4781687" y="2222615"/>
                  </a:cubicBezTo>
                  <a:lnTo>
                    <a:pt x="26566" y="2222615"/>
                  </a:lnTo>
                  <a:cubicBezTo>
                    <a:pt x="19520" y="2222615"/>
                    <a:pt x="12763" y="2219816"/>
                    <a:pt x="7781" y="2214834"/>
                  </a:cubicBezTo>
                  <a:cubicBezTo>
                    <a:pt x="2799" y="2209852"/>
                    <a:pt x="0" y="2203095"/>
                    <a:pt x="0" y="2196049"/>
                  </a:cubicBezTo>
                  <a:lnTo>
                    <a:pt x="0" y="26566"/>
                  </a:lnTo>
                  <a:cubicBezTo>
                    <a:pt x="0" y="19520"/>
                    <a:pt x="2799" y="12763"/>
                    <a:pt x="7781" y="7781"/>
                  </a:cubicBezTo>
                  <a:cubicBezTo>
                    <a:pt x="12763" y="2799"/>
                    <a:pt x="19520" y="0"/>
                    <a:pt x="2656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808252" cy="22797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024866" y="1767615"/>
            <a:ext cx="10238269" cy="21791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16"/>
              </a:lnSpc>
            </a:pPr>
            <a:r>
              <a:rPr lang="en-US" sz="6082" b="1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CONCLUSION &amp;</a:t>
            </a:r>
          </a:p>
          <a:p>
            <a:pPr algn="ctr">
              <a:lnSpc>
                <a:spcPts val="8516"/>
              </a:lnSpc>
            </a:pPr>
            <a:r>
              <a:rPr lang="en-US" sz="6082" b="1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FUTURE WORK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44922" y="3691310"/>
            <a:ext cx="11390851" cy="4967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942"/>
              </a:lnSpc>
            </a:pPr>
            <a:endParaRPr dirty="0"/>
          </a:p>
          <a:p>
            <a:pPr algn="just">
              <a:lnSpc>
                <a:spcPts val="3942"/>
              </a:lnSpc>
            </a:pPr>
            <a:r>
              <a:rPr lang="en-US" sz="2816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 </a:t>
            </a: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Conclusions:</a:t>
            </a:r>
          </a:p>
          <a:p>
            <a:pPr marL="608045" lvl="1" indent="-304022" algn="just">
              <a:lnSpc>
                <a:spcPts val="3942"/>
              </a:lnSpc>
              <a:buFont typeface="Arial"/>
              <a:buChar char="•"/>
            </a:pP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Local LLMs are feasible for real-time GUI translation.</a:t>
            </a:r>
          </a:p>
          <a:p>
            <a:pPr marL="608045" lvl="1" indent="-304022" algn="just">
              <a:lnSpc>
                <a:spcPts val="3942"/>
              </a:lnSpc>
              <a:buFont typeface="Arial"/>
              <a:buChar char="•"/>
            </a:pPr>
            <a:r>
              <a:rPr lang="en-US" sz="2816" b="1" dirty="0" err="1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Ollama</a:t>
            </a: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is preferred for efficiency.</a:t>
            </a:r>
          </a:p>
          <a:p>
            <a:pPr marL="608045" lvl="1" indent="-304022" algn="just">
              <a:lnSpc>
                <a:spcPts val="3942"/>
              </a:lnSpc>
              <a:buFont typeface="Arial"/>
              <a:buChar char="•"/>
            </a:pP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Gemma3 is the most effective model for accuracy.</a:t>
            </a:r>
          </a:p>
          <a:p>
            <a:pPr algn="just">
              <a:lnSpc>
                <a:spcPts val="3942"/>
              </a:lnSpc>
            </a:pP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   </a:t>
            </a:r>
          </a:p>
          <a:p>
            <a:pPr algn="just">
              <a:lnSpc>
                <a:spcPts val="3942"/>
              </a:lnSpc>
            </a:pP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 Future work:</a:t>
            </a:r>
          </a:p>
          <a:p>
            <a:pPr marL="608045" lvl="1" indent="-304022" algn="just">
              <a:lnSpc>
                <a:spcPts val="3942"/>
              </a:lnSpc>
              <a:buFont typeface="Arial"/>
              <a:buChar char="•"/>
            </a:pP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Explore Linux-exclusive libraries (</a:t>
            </a:r>
            <a:r>
              <a:rPr lang="en-US" sz="2816" b="1" dirty="0" err="1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vLLM</a:t>
            </a: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816" b="1" dirty="0" err="1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TensorRT</a:t>
            </a: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).</a:t>
            </a:r>
          </a:p>
          <a:p>
            <a:pPr marL="608045" lvl="1" indent="-304022" algn="just">
              <a:lnSpc>
                <a:spcPts val="3942"/>
              </a:lnSpc>
              <a:buFont typeface="Arial"/>
              <a:buChar char="•"/>
            </a:pPr>
            <a:r>
              <a:rPr lang="en-US" sz="2816" b="1" dirty="0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Optimize for other languages and hardware.</a:t>
            </a:r>
          </a:p>
          <a:p>
            <a:pPr algn="just">
              <a:lnSpc>
                <a:spcPts val="3942"/>
              </a:lnSpc>
            </a:pPr>
            <a:endParaRPr lang="en-US" sz="2816" dirty="0">
              <a:solidFill>
                <a:srgbClr val="0A152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4017684" y="2610822"/>
            <a:ext cx="10252632" cy="5036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9044"/>
              </a:lnSpc>
            </a:pPr>
            <a:r>
              <a:rPr lang="en-US" sz="17003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1743538" y="1627743"/>
            <a:ext cx="6152823" cy="13009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194"/>
              </a:lnSpc>
            </a:pPr>
            <a:r>
              <a:rPr lang="en-US" sz="728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PROBLEM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275185" y="3443649"/>
            <a:ext cx="7089527" cy="5410639"/>
            <a:chOff x="0" y="0"/>
            <a:chExt cx="1867201" cy="142502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67201" cy="1425024"/>
            </a:xfrm>
            <a:custGeom>
              <a:avLst/>
              <a:gdLst/>
              <a:ahLst/>
              <a:cxnLst/>
              <a:rect l="l" t="t" r="r" b="b"/>
              <a:pathLst>
                <a:path w="1867201" h="1425024">
                  <a:moveTo>
                    <a:pt x="55693" y="0"/>
                  </a:moveTo>
                  <a:lnTo>
                    <a:pt x="1811507" y="0"/>
                  </a:lnTo>
                  <a:cubicBezTo>
                    <a:pt x="1826278" y="0"/>
                    <a:pt x="1840444" y="5868"/>
                    <a:pt x="1850888" y="16312"/>
                  </a:cubicBezTo>
                  <a:cubicBezTo>
                    <a:pt x="1861333" y="26757"/>
                    <a:pt x="1867201" y="40922"/>
                    <a:pt x="1867201" y="55693"/>
                  </a:cubicBezTo>
                  <a:lnTo>
                    <a:pt x="1867201" y="1369331"/>
                  </a:lnTo>
                  <a:cubicBezTo>
                    <a:pt x="1867201" y="1384102"/>
                    <a:pt x="1861333" y="1398268"/>
                    <a:pt x="1850888" y="1408712"/>
                  </a:cubicBezTo>
                  <a:cubicBezTo>
                    <a:pt x="1840444" y="1419157"/>
                    <a:pt x="1826278" y="1425024"/>
                    <a:pt x="1811507" y="1425024"/>
                  </a:cubicBezTo>
                  <a:lnTo>
                    <a:pt x="55693" y="1425024"/>
                  </a:lnTo>
                  <a:cubicBezTo>
                    <a:pt x="40922" y="1425024"/>
                    <a:pt x="26757" y="1419157"/>
                    <a:pt x="16312" y="1408712"/>
                  </a:cubicBezTo>
                  <a:cubicBezTo>
                    <a:pt x="5868" y="1398268"/>
                    <a:pt x="0" y="1384102"/>
                    <a:pt x="0" y="1369331"/>
                  </a:cubicBezTo>
                  <a:lnTo>
                    <a:pt x="0" y="55693"/>
                  </a:lnTo>
                  <a:cubicBezTo>
                    <a:pt x="0" y="40922"/>
                    <a:pt x="5868" y="26757"/>
                    <a:pt x="16312" y="16312"/>
                  </a:cubicBezTo>
                  <a:cubicBezTo>
                    <a:pt x="26757" y="5868"/>
                    <a:pt x="40922" y="0"/>
                    <a:pt x="55693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867201" cy="14821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583357" y="3451205"/>
            <a:ext cx="7089527" cy="5410639"/>
            <a:chOff x="0" y="0"/>
            <a:chExt cx="1867201" cy="142502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867201" cy="1425024"/>
            </a:xfrm>
            <a:custGeom>
              <a:avLst/>
              <a:gdLst/>
              <a:ahLst/>
              <a:cxnLst/>
              <a:rect l="l" t="t" r="r" b="b"/>
              <a:pathLst>
                <a:path w="1867201" h="1425024">
                  <a:moveTo>
                    <a:pt x="55693" y="0"/>
                  </a:moveTo>
                  <a:lnTo>
                    <a:pt x="1811507" y="0"/>
                  </a:lnTo>
                  <a:cubicBezTo>
                    <a:pt x="1826278" y="0"/>
                    <a:pt x="1840444" y="5868"/>
                    <a:pt x="1850888" y="16312"/>
                  </a:cubicBezTo>
                  <a:cubicBezTo>
                    <a:pt x="1861333" y="26757"/>
                    <a:pt x="1867201" y="40922"/>
                    <a:pt x="1867201" y="55693"/>
                  </a:cubicBezTo>
                  <a:lnTo>
                    <a:pt x="1867201" y="1369331"/>
                  </a:lnTo>
                  <a:cubicBezTo>
                    <a:pt x="1867201" y="1384102"/>
                    <a:pt x="1861333" y="1398268"/>
                    <a:pt x="1850888" y="1408712"/>
                  </a:cubicBezTo>
                  <a:cubicBezTo>
                    <a:pt x="1840444" y="1419157"/>
                    <a:pt x="1826278" y="1425024"/>
                    <a:pt x="1811507" y="1425024"/>
                  </a:cubicBezTo>
                  <a:lnTo>
                    <a:pt x="55693" y="1425024"/>
                  </a:lnTo>
                  <a:cubicBezTo>
                    <a:pt x="40922" y="1425024"/>
                    <a:pt x="26757" y="1419157"/>
                    <a:pt x="16312" y="1408712"/>
                  </a:cubicBezTo>
                  <a:cubicBezTo>
                    <a:pt x="5868" y="1398268"/>
                    <a:pt x="0" y="1384102"/>
                    <a:pt x="0" y="1369331"/>
                  </a:cubicBezTo>
                  <a:lnTo>
                    <a:pt x="0" y="55693"/>
                  </a:lnTo>
                  <a:cubicBezTo>
                    <a:pt x="0" y="40922"/>
                    <a:pt x="5868" y="26757"/>
                    <a:pt x="16312" y="16312"/>
                  </a:cubicBezTo>
                  <a:cubicBezTo>
                    <a:pt x="26757" y="5868"/>
                    <a:pt x="40922" y="0"/>
                    <a:pt x="55693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867201" cy="14821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478193" y="4277209"/>
            <a:ext cx="6683512" cy="3667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89"/>
              </a:lnSpc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Web applications often need to support multiple languages to reach a wider user base. consuming and costly.</a:t>
            </a:r>
          </a:p>
          <a:p>
            <a:pPr algn="l">
              <a:lnSpc>
                <a:spcPts val="4189"/>
              </a:lnSpc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This project explores the use of large language models (LLMs) for on-the-fly GUI translation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081692" y="4539147"/>
            <a:ext cx="6092856" cy="31434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Integration</a:t>
            </a:r>
          </a:p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Context Preservation</a:t>
            </a:r>
          </a:p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Performance </a:t>
            </a:r>
          </a:p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Dynamic Content</a:t>
            </a:r>
          </a:p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Accuracy</a:t>
            </a:r>
          </a:p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Local Deployment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02541" y="442599"/>
            <a:ext cx="6651158" cy="2570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54"/>
              </a:lnSpc>
            </a:pPr>
            <a:r>
              <a:rPr lang="en-US" sz="718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KEY CHALLENGES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4273973" y="736175"/>
            <a:ext cx="10843620" cy="5497427"/>
            <a:chOff x="0" y="0"/>
            <a:chExt cx="2855933" cy="1447882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855933" cy="1447882"/>
            </a:xfrm>
            <a:custGeom>
              <a:avLst/>
              <a:gdLst/>
              <a:ahLst/>
              <a:cxnLst/>
              <a:rect l="l" t="t" r="r" b="b"/>
              <a:pathLst>
                <a:path w="2855933" h="1447882">
                  <a:moveTo>
                    <a:pt x="36412" y="0"/>
                  </a:moveTo>
                  <a:lnTo>
                    <a:pt x="2819521" y="0"/>
                  </a:lnTo>
                  <a:cubicBezTo>
                    <a:pt x="2839631" y="0"/>
                    <a:pt x="2855933" y="16302"/>
                    <a:pt x="2855933" y="36412"/>
                  </a:cubicBezTo>
                  <a:lnTo>
                    <a:pt x="2855933" y="1411470"/>
                  </a:lnTo>
                  <a:cubicBezTo>
                    <a:pt x="2855933" y="1421127"/>
                    <a:pt x="2852097" y="1430389"/>
                    <a:pt x="2845268" y="1437217"/>
                  </a:cubicBezTo>
                  <a:cubicBezTo>
                    <a:pt x="2838440" y="1444046"/>
                    <a:pt x="2829178" y="1447882"/>
                    <a:pt x="2819521" y="1447882"/>
                  </a:cubicBezTo>
                  <a:lnTo>
                    <a:pt x="36412" y="1447882"/>
                  </a:lnTo>
                  <a:cubicBezTo>
                    <a:pt x="16302" y="1447882"/>
                    <a:pt x="0" y="1431580"/>
                    <a:pt x="0" y="1411470"/>
                  </a:cubicBezTo>
                  <a:lnTo>
                    <a:pt x="0" y="36412"/>
                  </a:lnTo>
                  <a:cubicBezTo>
                    <a:pt x="0" y="16302"/>
                    <a:pt x="16302" y="0"/>
                    <a:pt x="36412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855933" cy="15050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5136805" y="847725"/>
            <a:ext cx="9341347" cy="1151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960"/>
              </a:lnSpc>
            </a:pPr>
            <a:r>
              <a:rPr lang="en-US" sz="6400" b="1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METHODOLOGY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904309" y="2338069"/>
            <a:ext cx="9806340" cy="33504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6455" lvl="1" indent="-293228" algn="l">
              <a:lnSpc>
                <a:spcPts val="3802"/>
              </a:lnSpc>
              <a:buFont typeface="Arial"/>
              <a:buChar char="•"/>
            </a:pPr>
            <a:r>
              <a:rPr lang="en-US" sz="2716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Designing the translation module architecture.</a:t>
            </a:r>
          </a:p>
          <a:p>
            <a:pPr marL="586455" lvl="1" indent="-293228" algn="l">
              <a:lnSpc>
                <a:spcPts val="3802"/>
              </a:lnSpc>
              <a:buFont typeface="Arial"/>
              <a:buChar char="•"/>
            </a:pPr>
            <a:r>
              <a:rPr lang="en-US" sz="2716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Identifying integration points within React-based frontends.</a:t>
            </a:r>
          </a:p>
          <a:p>
            <a:pPr marL="586455" lvl="1" indent="-293228" algn="l">
              <a:lnSpc>
                <a:spcPts val="3802"/>
              </a:lnSpc>
              <a:buFont typeface="Arial"/>
              <a:buChar char="•"/>
            </a:pPr>
            <a:r>
              <a:rPr lang="en-US" sz="2716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Intercepting and replacing text nodes dynamically.</a:t>
            </a:r>
          </a:p>
          <a:p>
            <a:pPr marL="586455" lvl="1" indent="-293228" algn="l">
              <a:lnSpc>
                <a:spcPts val="3802"/>
              </a:lnSpc>
              <a:buFont typeface="Arial"/>
              <a:buChar char="•"/>
            </a:pPr>
            <a:r>
              <a:rPr lang="en-US" sz="2716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Developing a backend pipeline for model loading, inference, and caching.</a:t>
            </a:r>
          </a:p>
          <a:p>
            <a:pPr marL="586455" lvl="1" indent="-293228" algn="l">
              <a:lnSpc>
                <a:spcPts val="3802"/>
              </a:lnSpc>
              <a:buFont typeface="Arial"/>
              <a:buChar char="•"/>
            </a:pPr>
            <a:r>
              <a:rPr lang="en-US" sz="2716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Evaluating translation accuracy and speed.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D709EA7-7D8B-09EF-717D-6CAC41E19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0768" y="7133827"/>
            <a:ext cx="8010030" cy="219149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3468122" y="819150"/>
            <a:ext cx="11396172" cy="13569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96"/>
              </a:lnSpc>
            </a:pPr>
            <a:r>
              <a:rPr lang="en-US" sz="7568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SYSTEM ARCHITECTURE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261647" y="4169265"/>
            <a:ext cx="4803418" cy="3791285"/>
            <a:chOff x="0" y="0"/>
            <a:chExt cx="1553952" cy="122651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553952" cy="1226517"/>
            </a:xfrm>
            <a:custGeom>
              <a:avLst/>
              <a:gdLst/>
              <a:ahLst/>
              <a:cxnLst/>
              <a:rect l="l" t="t" r="r" b="b"/>
              <a:pathLst>
                <a:path w="1553952" h="1226517">
                  <a:moveTo>
                    <a:pt x="82199" y="0"/>
                  </a:moveTo>
                  <a:lnTo>
                    <a:pt x="1471752" y="0"/>
                  </a:lnTo>
                  <a:cubicBezTo>
                    <a:pt x="1517150" y="0"/>
                    <a:pt x="1553952" y="36802"/>
                    <a:pt x="1553952" y="82199"/>
                  </a:cubicBezTo>
                  <a:lnTo>
                    <a:pt x="1553952" y="1144317"/>
                  </a:lnTo>
                  <a:cubicBezTo>
                    <a:pt x="1553952" y="1189715"/>
                    <a:pt x="1517150" y="1226517"/>
                    <a:pt x="1471752" y="1226517"/>
                  </a:cubicBezTo>
                  <a:lnTo>
                    <a:pt x="82199" y="1226517"/>
                  </a:lnTo>
                  <a:cubicBezTo>
                    <a:pt x="36802" y="1226517"/>
                    <a:pt x="0" y="1189715"/>
                    <a:pt x="0" y="1144317"/>
                  </a:cubicBezTo>
                  <a:lnTo>
                    <a:pt x="0" y="82199"/>
                  </a:lnTo>
                  <a:cubicBezTo>
                    <a:pt x="0" y="36802"/>
                    <a:pt x="36802" y="0"/>
                    <a:pt x="82199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553952" cy="1283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929714" y="4882354"/>
            <a:ext cx="3669577" cy="453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2"/>
              </a:lnSpc>
            </a:pPr>
            <a:endParaRPr/>
          </a:p>
        </p:txBody>
      </p:sp>
      <p:grpSp>
        <p:nvGrpSpPr>
          <p:cNvPr id="8" name="Group 8"/>
          <p:cNvGrpSpPr/>
          <p:nvPr/>
        </p:nvGrpSpPr>
        <p:grpSpPr>
          <a:xfrm>
            <a:off x="6742291" y="4169265"/>
            <a:ext cx="4803418" cy="3791285"/>
            <a:chOff x="0" y="0"/>
            <a:chExt cx="1553952" cy="1226517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553952" cy="1226517"/>
            </a:xfrm>
            <a:custGeom>
              <a:avLst/>
              <a:gdLst/>
              <a:ahLst/>
              <a:cxnLst/>
              <a:rect l="l" t="t" r="r" b="b"/>
              <a:pathLst>
                <a:path w="1553952" h="1226517">
                  <a:moveTo>
                    <a:pt x="82199" y="0"/>
                  </a:moveTo>
                  <a:lnTo>
                    <a:pt x="1471752" y="0"/>
                  </a:lnTo>
                  <a:cubicBezTo>
                    <a:pt x="1517150" y="0"/>
                    <a:pt x="1553952" y="36802"/>
                    <a:pt x="1553952" y="82199"/>
                  </a:cubicBezTo>
                  <a:lnTo>
                    <a:pt x="1553952" y="1144317"/>
                  </a:lnTo>
                  <a:cubicBezTo>
                    <a:pt x="1553952" y="1189715"/>
                    <a:pt x="1517150" y="1226517"/>
                    <a:pt x="1471752" y="1226517"/>
                  </a:cubicBezTo>
                  <a:lnTo>
                    <a:pt x="82199" y="1226517"/>
                  </a:lnTo>
                  <a:cubicBezTo>
                    <a:pt x="36802" y="1226517"/>
                    <a:pt x="0" y="1189715"/>
                    <a:pt x="0" y="1144317"/>
                  </a:cubicBezTo>
                  <a:lnTo>
                    <a:pt x="0" y="82199"/>
                  </a:lnTo>
                  <a:cubicBezTo>
                    <a:pt x="0" y="36802"/>
                    <a:pt x="36802" y="0"/>
                    <a:pt x="82199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57150"/>
              <a:ext cx="1553952" cy="1283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7246622" y="4882354"/>
            <a:ext cx="3839172" cy="3079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1712" lvl="1" indent="-270856" algn="l">
              <a:lnSpc>
                <a:spcPts val="3512"/>
              </a:lnSpc>
              <a:buFont typeface="Arial"/>
              <a:buChar char="•"/>
            </a:pPr>
            <a:r>
              <a:rPr lang="en-US" sz="2509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Manages translation requests and caching.</a:t>
            </a:r>
          </a:p>
          <a:p>
            <a:pPr algn="l">
              <a:lnSpc>
                <a:spcPts val="3512"/>
              </a:lnSpc>
            </a:pPr>
            <a:endParaRPr lang="en-US" sz="2509">
              <a:solidFill>
                <a:srgbClr val="0A152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41712" lvl="1" indent="-270856" algn="l">
              <a:lnSpc>
                <a:spcPts val="3512"/>
              </a:lnSpc>
              <a:buFont typeface="Arial"/>
              <a:buChar char="•"/>
            </a:pPr>
            <a:r>
              <a:rPr lang="en-US" sz="2509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FastAPI for REST endpoints.</a:t>
            </a:r>
          </a:p>
          <a:p>
            <a:pPr algn="l">
              <a:lnSpc>
                <a:spcPts val="3512"/>
              </a:lnSpc>
            </a:pPr>
            <a:endParaRPr lang="en-US" sz="2509">
              <a:solidFill>
                <a:srgbClr val="0A152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512"/>
              </a:lnSpc>
            </a:pPr>
            <a:endParaRPr lang="en-US" sz="2509">
              <a:solidFill>
                <a:srgbClr val="0A152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2" name="Group 12"/>
          <p:cNvGrpSpPr/>
          <p:nvPr/>
        </p:nvGrpSpPr>
        <p:grpSpPr>
          <a:xfrm>
            <a:off x="12145812" y="4169265"/>
            <a:ext cx="4803418" cy="3791285"/>
            <a:chOff x="0" y="0"/>
            <a:chExt cx="1553952" cy="1226517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553952" cy="1226517"/>
            </a:xfrm>
            <a:custGeom>
              <a:avLst/>
              <a:gdLst/>
              <a:ahLst/>
              <a:cxnLst/>
              <a:rect l="l" t="t" r="r" b="b"/>
              <a:pathLst>
                <a:path w="1553952" h="1226517">
                  <a:moveTo>
                    <a:pt x="82199" y="0"/>
                  </a:moveTo>
                  <a:lnTo>
                    <a:pt x="1471752" y="0"/>
                  </a:lnTo>
                  <a:cubicBezTo>
                    <a:pt x="1517150" y="0"/>
                    <a:pt x="1553952" y="36802"/>
                    <a:pt x="1553952" y="82199"/>
                  </a:cubicBezTo>
                  <a:lnTo>
                    <a:pt x="1553952" y="1144317"/>
                  </a:lnTo>
                  <a:cubicBezTo>
                    <a:pt x="1553952" y="1189715"/>
                    <a:pt x="1517150" y="1226517"/>
                    <a:pt x="1471752" y="1226517"/>
                  </a:cubicBezTo>
                  <a:lnTo>
                    <a:pt x="82199" y="1226517"/>
                  </a:lnTo>
                  <a:cubicBezTo>
                    <a:pt x="36802" y="1226517"/>
                    <a:pt x="0" y="1189715"/>
                    <a:pt x="0" y="1144317"/>
                  </a:cubicBezTo>
                  <a:lnTo>
                    <a:pt x="0" y="82199"/>
                  </a:lnTo>
                  <a:cubicBezTo>
                    <a:pt x="0" y="36802"/>
                    <a:pt x="36802" y="0"/>
                    <a:pt x="82199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0" y="-57150"/>
              <a:ext cx="1553952" cy="12836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3029506" y="4882354"/>
            <a:ext cx="3669577" cy="22032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41712" lvl="1" indent="-270856" algn="l">
              <a:lnSpc>
                <a:spcPts val="3512"/>
              </a:lnSpc>
              <a:buFont typeface="Arial"/>
              <a:buChar char="•"/>
            </a:pPr>
            <a:r>
              <a:rPr lang="en-US" sz="2509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Local AI model.</a:t>
            </a:r>
          </a:p>
          <a:p>
            <a:pPr algn="l">
              <a:lnSpc>
                <a:spcPts val="3512"/>
              </a:lnSpc>
            </a:pPr>
            <a:endParaRPr lang="en-US" sz="2509">
              <a:solidFill>
                <a:srgbClr val="0A152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41712" lvl="1" indent="-270856" algn="l">
              <a:lnSpc>
                <a:spcPts val="3512"/>
              </a:lnSpc>
              <a:buFont typeface="Arial"/>
              <a:buChar char="•"/>
            </a:pPr>
            <a:r>
              <a:rPr lang="en-US" sz="2509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Ollama platform with language models.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464447" y="2478472"/>
            <a:ext cx="5403521" cy="8870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 b="1" dirty="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THREE LAYERS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71180" y="4269735"/>
            <a:ext cx="5193886" cy="462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97"/>
              </a:lnSpc>
              <a:spcBef>
                <a:spcPct val="0"/>
              </a:spcBef>
            </a:pPr>
            <a:r>
              <a:rPr lang="en-US" sz="2783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FRONTEND MODULE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701823" y="4891879"/>
            <a:ext cx="3532599" cy="2957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1491" lvl="1" indent="-260745" algn="l">
              <a:lnSpc>
                <a:spcPts val="3381"/>
              </a:lnSpc>
              <a:buFont typeface="Arial"/>
              <a:buChar char="•"/>
            </a:pPr>
            <a:r>
              <a:rPr lang="en-US" sz="2415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JavaScript Module  monitoring DOM.</a:t>
            </a:r>
          </a:p>
          <a:p>
            <a:pPr algn="l">
              <a:lnSpc>
                <a:spcPts val="3381"/>
              </a:lnSpc>
            </a:pPr>
            <a:endParaRPr lang="en-US" sz="2415">
              <a:solidFill>
                <a:srgbClr val="0A152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21491" lvl="1" indent="-260745" algn="l">
              <a:lnSpc>
                <a:spcPts val="3381"/>
              </a:lnSpc>
              <a:buFont typeface="Arial"/>
              <a:buChar char="•"/>
            </a:pPr>
            <a:r>
              <a:rPr lang="en-US" sz="2415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Automatic detection and translation of new text nodes.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569266" y="4269735"/>
            <a:ext cx="5193886" cy="462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97"/>
              </a:lnSpc>
              <a:spcBef>
                <a:spcPct val="0"/>
              </a:spcBef>
            </a:pPr>
            <a:r>
              <a:rPr lang="en-US" sz="2783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BACKEND SERVER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1950579" y="4269735"/>
            <a:ext cx="5193886" cy="4626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3897"/>
              </a:lnSpc>
              <a:spcBef>
                <a:spcPct val="0"/>
              </a:spcBef>
            </a:pPr>
            <a:r>
              <a:rPr lang="en-US" sz="2783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AI ENGINE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1028700" y="1244404"/>
            <a:ext cx="8115300" cy="1108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69"/>
              </a:lnSpc>
            </a:pPr>
            <a:r>
              <a:rPr lang="en-US" sz="6192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BACKEND FEATURES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275185" y="3443649"/>
            <a:ext cx="7089527" cy="5410639"/>
            <a:chOff x="0" y="0"/>
            <a:chExt cx="1867201" cy="1425024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867201" cy="1425024"/>
            </a:xfrm>
            <a:custGeom>
              <a:avLst/>
              <a:gdLst/>
              <a:ahLst/>
              <a:cxnLst/>
              <a:rect l="l" t="t" r="r" b="b"/>
              <a:pathLst>
                <a:path w="1867201" h="1425024">
                  <a:moveTo>
                    <a:pt x="55693" y="0"/>
                  </a:moveTo>
                  <a:lnTo>
                    <a:pt x="1811507" y="0"/>
                  </a:lnTo>
                  <a:cubicBezTo>
                    <a:pt x="1826278" y="0"/>
                    <a:pt x="1840444" y="5868"/>
                    <a:pt x="1850888" y="16312"/>
                  </a:cubicBezTo>
                  <a:cubicBezTo>
                    <a:pt x="1861333" y="26757"/>
                    <a:pt x="1867201" y="40922"/>
                    <a:pt x="1867201" y="55693"/>
                  </a:cubicBezTo>
                  <a:lnTo>
                    <a:pt x="1867201" y="1369331"/>
                  </a:lnTo>
                  <a:cubicBezTo>
                    <a:pt x="1867201" y="1384102"/>
                    <a:pt x="1861333" y="1398268"/>
                    <a:pt x="1850888" y="1408712"/>
                  </a:cubicBezTo>
                  <a:cubicBezTo>
                    <a:pt x="1840444" y="1419157"/>
                    <a:pt x="1826278" y="1425024"/>
                    <a:pt x="1811507" y="1425024"/>
                  </a:cubicBezTo>
                  <a:lnTo>
                    <a:pt x="55693" y="1425024"/>
                  </a:lnTo>
                  <a:cubicBezTo>
                    <a:pt x="40922" y="1425024"/>
                    <a:pt x="26757" y="1419157"/>
                    <a:pt x="16312" y="1408712"/>
                  </a:cubicBezTo>
                  <a:cubicBezTo>
                    <a:pt x="5868" y="1398268"/>
                    <a:pt x="0" y="1384102"/>
                    <a:pt x="0" y="1369331"/>
                  </a:cubicBezTo>
                  <a:lnTo>
                    <a:pt x="0" y="55693"/>
                  </a:lnTo>
                  <a:cubicBezTo>
                    <a:pt x="0" y="40922"/>
                    <a:pt x="5868" y="26757"/>
                    <a:pt x="16312" y="16312"/>
                  </a:cubicBezTo>
                  <a:cubicBezTo>
                    <a:pt x="26757" y="5868"/>
                    <a:pt x="40922" y="0"/>
                    <a:pt x="55693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1867201" cy="14821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9583357" y="3451205"/>
            <a:ext cx="7089527" cy="5410639"/>
            <a:chOff x="0" y="0"/>
            <a:chExt cx="1867201" cy="142502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867201" cy="1425024"/>
            </a:xfrm>
            <a:custGeom>
              <a:avLst/>
              <a:gdLst/>
              <a:ahLst/>
              <a:cxnLst/>
              <a:rect l="l" t="t" r="r" b="b"/>
              <a:pathLst>
                <a:path w="1867201" h="1425024">
                  <a:moveTo>
                    <a:pt x="55693" y="0"/>
                  </a:moveTo>
                  <a:lnTo>
                    <a:pt x="1811507" y="0"/>
                  </a:lnTo>
                  <a:cubicBezTo>
                    <a:pt x="1826278" y="0"/>
                    <a:pt x="1840444" y="5868"/>
                    <a:pt x="1850888" y="16312"/>
                  </a:cubicBezTo>
                  <a:cubicBezTo>
                    <a:pt x="1861333" y="26757"/>
                    <a:pt x="1867201" y="40922"/>
                    <a:pt x="1867201" y="55693"/>
                  </a:cubicBezTo>
                  <a:lnTo>
                    <a:pt x="1867201" y="1369331"/>
                  </a:lnTo>
                  <a:cubicBezTo>
                    <a:pt x="1867201" y="1384102"/>
                    <a:pt x="1861333" y="1398268"/>
                    <a:pt x="1850888" y="1408712"/>
                  </a:cubicBezTo>
                  <a:cubicBezTo>
                    <a:pt x="1840444" y="1419157"/>
                    <a:pt x="1826278" y="1425024"/>
                    <a:pt x="1811507" y="1425024"/>
                  </a:cubicBezTo>
                  <a:lnTo>
                    <a:pt x="55693" y="1425024"/>
                  </a:lnTo>
                  <a:cubicBezTo>
                    <a:pt x="40922" y="1425024"/>
                    <a:pt x="26757" y="1419157"/>
                    <a:pt x="16312" y="1408712"/>
                  </a:cubicBezTo>
                  <a:cubicBezTo>
                    <a:pt x="5868" y="1398268"/>
                    <a:pt x="0" y="1384102"/>
                    <a:pt x="0" y="1369331"/>
                  </a:cubicBezTo>
                  <a:lnTo>
                    <a:pt x="0" y="55693"/>
                  </a:lnTo>
                  <a:cubicBezTo>
                    <a:pt x="0" y="40922"/>
                    <a:pt x="5868" y="26757"/>
                    <a:pt x="16312" y="16312"/>
                  </a:cubicBezTo>
                  <a:cubicBezTo>
                    <a:pt x="26757" y="5868"/>
                    <a:pt x="40922" y="0"/>
                    <a:pt x="55693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867201" cy="148217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478193" y="3591607"/>
            <a:ext cx="6683512" cy="54891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2874" lvl="1" indent="-301437" algn="l">
              <a:lnSpc>
                <a:spcPts val="3909"/>
              </a:lnSpc>
              <a:buFont typeface="Arial"/>
              <a:buChar char="•"/>
            </a:pPr>
            <a:r>
              <a:rPr lang="en-US" sz="27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Two REST Endpoints:</a:t>
            </a:r>
          </a:p>
          <a:p>
            <a:pPr marL="1205749" lvl="2" indent="-401916" algn="l">
              <a:lnSpc>
                <a:spcPts val="3909"/>
              </a:lnSpc>
              <a:buFont typeface="Arial"/>
              <a:buChar char="⚬"/>
            </a:pPr>
            <a:r>
              <a:rPr lang="en-US" sz="27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/translate-one: Single text translation</a:t>
            </a:r>
          </a:p>
          <a:p>
            <a:pPr marL="1205749" lvl="2" indent="-401916" algn="l">
              <a:lnSpc>
                <a:spcPts val="3909"/>
              </a:lnSpc>
              <a:buFont typeface="Arial"/>
              <a:buChar char="⚬"/>
            </a:pPr>
            <a:r>
              <a:rPr lang="en-US" sz="27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/translate-many: Batch translation with streaming</a:t>
            </a:r>
          </a:p>
          <a:p>
            <a:pPr marL="602874" lvl="1" indent="-301437" algn="l">
              <a:lnSpc>
                <a:spcPts val="3909"/>
              </a:lnSpc>
              <a:buFont typeface="Arial"/>
              <a:buChar char="•"/>
            </a:pPr>
            <a:r>
              <a:rPr lang="en-US" sz="27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Smart Caching: Stores translations to avoid redundant AI calls</a:t>
            </a:r>
          </a:p>
          <a:p>
            <a:pPr marL="602874" lvl="1" indent="-301437" algn="l">
              <a:lnSpc>
                <a:spcPts val="3909"/>
              </a:lnSpc>
              <a:buFont typeface="Arial"/>
              <a:buChar char="•"/>
            </a:pPr>
            <a:r>
              <a:rPr lang="en-US" sz="27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Token Management: Splits large requests to respect model limits</a:t>
            </a:r>
          </a:p>
          <a:p>
            <a:pPr algn="l">
              <a:lnSpc>
                <a:spcPts val="4189"/>
              </a:lnSpc>
            </a:pPr>
            <a:endParaRPr lang="en-US" sz="2792">
              <a:solidFill>
                <a:srgbClr val="0A152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0081692" y="4277209"/>
            <a:ext cx="6092856" cy="3667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Simplifies local LLM deployment</a:t>
            </a:r>
          </a:p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Handles memory management automatically</a:t>
            </a:r>
          </a:p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Provides consistent REST API</a:t>
            </a:r>
          </a:p>
          <a:p>
            <a:pPr marL="646053" lvl="1" indent="-323027" algn="l">
              <a:lnSpc>
                <a:spcPts val="4189"/>
              </a:lnSpc>
              <a:buFont typeface="Arial"/>
              <a:buChar char="•"/>
            </a:pPr>
            <a:r>
              <a:rPr lang="en-US" sz="299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Supports multiple model families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802541" y="1234879"/>
            <a:ext cx="6651158" cy="11193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54"/>
              </a:lnSpc>
            </a:pPr>
            <a:r>
              <a:rPr lang="en-US" sz="618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WHY OLLAMA?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135366" y="9131465"/>
            <a:ext cx="7570232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279"/>
              </a:lnSpc>
              <a:spcBef>
                <a:spcPct val="0"/>
              </a:spcBef>
            </a:pPr>
            <a:r>
              <a:rPr lang="en-US" sz="5199" b="1" u="none" strike="noStrik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Aggiungi un sottotitolo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550727" y="2881464"/>
            <a:ext cx="8227617" cy="3217427"/>
          </a:xfrm>
          <a:custGeom>
            <a:avLst/>
            <a:gdLst/>
            <a:ahLst/>
            <a:cxnLst/>
            <a:rect l="l" t="t" r="r" b="b"/>
            <a:pathLst>
              <a:path w="8227617" h="3217427">
                <a:moveTo>
                  <a:pt x="0" y="0"/>
                </a:moveTo>
                <a:lnTo>
                  <a:pt x="8227617" y="0"/>
                </a:lnTo>
                <a:lnTo>
                  <a:pt x="8227617" y="3217427"/>
                </a:lnTo>
                <a:lnTo>
                  <a:pt x="0" y="321742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120" r="-5635" b="-1120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Freeform 4"/>
          <p:cNvSpPr/>
          <p:nvPr/>
        </p:nvSpPr>
        <p:spPr>
          <a:xfrm>
            <a:off x="7920942" y="7950677"/>
            <a:ext cx="10220796" cy="1845896"/>
          </a:xfrm>
          <a:custGeom>
            <a:avLst/>
            <a:gdLst/>
            <a:ahLst/>
            <a:cxnLst/>
            <a:rect l="l" t="t" r="r" b="b"/>
            <a:pathLst>
              <a:path w="10220796" h="1845896">
                <a:moveTo>
                  <a:pt x="0" y="0"/>
                </a:moveTo>
                <a:lnTo>
                  <a:pt x="10220795" y="0"/>
                </a:lnTo>
                <a:lnTo>
                  <a:pt x="10220795" y="1845896"/>
                </a:lnTo>
                <a:lnTo>
                  <a:pt x="0" y="18458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5" name="Freeform 5"/>
          <p:cNvSpPr/>
          <p:nvPr/>
        </p:nvSpPr>
        <p:spPr>
          <a:xfrm>
            <a:off x="3176703" y="8648907"/>
            <a:ext cx="4062532" cy="1147665"/>
          </a:xfrm>
          <a:custGeom>
            <a:avLst/>
            <a:gdLst/>
            <a:ahLst/>
            <a:cxnLst/>
            <a:rect l="l" t="t" r="r" b="b"/>
            <a:pathLst>
              <a:path w="4062532" h="1147665">
                <a:moveTo>
                  <a:pt x="0" y="0"/>
                </a:moveTo>
                <a:lnTo>
                  <a:pt x="4062532" y="0"/>
                </a:lnTo>
                <a:lnTo>
                  <a:pt x="4062532" y="1147666"/>
                </a:lnTo>
                <a:lnTo>
                  <a:pt x="0" y="11476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5818421" y="838200"/>
            <a:ext cx="6651158" cy="1251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774"/>
              </a:lnSpc>
            </a:pPr>
            <a:r>
              <a:rPr lang="en-US" sz="6981" b="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INTEGRATION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71247" y="2795739"/>
            <a:ext cx="8132564" cy="811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22"/>
              </a:lnSpc>
              <a:spcBef>
                <a:spcPct val="0"/>
              </a:spcBef>
            </a:pPr>
            <a:r>
              <a:rPr lang="en-US" sz="4801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Method 1: Remote Loading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50727" y="7121370"/>
            <a:ext cx="7176355" cy="8293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836"/>
              </a:lnSpc>
              <a:spcBef>
                <a:spcPct val="0"/>
              </a:spcBef>
            </a:pPr>
            <a:r>
              <a:rPr lang="en-US" sz="4883" b="1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Method 2: Local Import</a:t>
            </a:r>
          </a:p>
        </p:txBody>
      </p:sp>
      <p:sp>
        <p:nvSpPr>
          <p:cNvPr id="9" name="Freeform 9"/>
          <p:cNvSpPr/>
          <p:nvPr/>
        </p:nvSpPr>
        <p:spPr>
          <a:xfrm flipH="1">
            <a:off x="9574997" y="4762500"/>
            <a:ext cx="4062532" cy="1147665"/>
          </a:xfrm>
          <a:custGeom>
            <a:avLst/>
            <a:gdLst/>
            <a:ahLst/>
            <a:cxnLst/>
            <a:rect l="l" t="t" r="r" b="b"/>
            <a:pathLst>
              <a:path w="4062532" h="1147665">
                <a:moveTo>
                  <a:pt x="4062531" y="0"/>
                </a:moveTo>
                <a:lnTo>
                  <a:pt x="0" y="0"/>
                </a:lnTo>
                <a:lnTo>
                  <a:pt x="0" y="1147665"/>
                </a:lnTo>
                <a:lnTo>
                  <a:pt x="4062531" y="1147665"/>
                </a:lnTo>
                <a:lnTo>
                  <a:pt x="4062531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grpSp>
        <p:nvGrpSpPr>
          <p:cNvPr id="3" name="Group 3"/>
          <p:cNvGrpSpPr/>
          <p:nvPr/>
        </p:nvGrpSpPr>
        <p:grpSpPr>
          <a:xfrm>
            <a:off x="1908956" y="1948590"/>
            <a:ext cx="14862783" cy="6870323"/>
            <a:chOff x="0" y="0"/>
            <a:chExt cx="4808252" cy="22226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08252" cy="2222615"/>
            </a:xfrm>
            <a:custGeom>
              <a:avLst/>
              <a:gdLst/>
              <a:ahLst/>
              <a:cxnLst/>
              <a:rect l="l" t="t" r="r" b="b"/>
              <a:pathLst>
                <a:path w="4808252" h="2222615">
                  <a:moveTo>
                    <a:pt x="26566" y="0"/>
                  </a:moveTo>
                  <a:lnTo>
                    <a:pt x="4781687" y="0"/>
                  </a:lnTo>
                  <a:cubicBezTo>
                    <a:pt x="4788733" y="0"/>
                    <a:pt x="4795489" y="2799"/>
                    <a:pt x="4800471" y="7781"/>
                  </a:cubicBezTo>
                  <a:cubicBezTo>
                    <a:pt x="4805454" y="12763"/>
                    <a:pt x="4808252" y="19520"/>
                    <a:pt x="4808252" y="26566"/>
                  </a:cubicBezTo>
                  <a:lnTo>
                    <a:pt x="4808252" y="2196049"/>
                  </a:lnTo>
                  <a:cubicBezTo>
                    <a:pt x="4808252" y="2203095"/>
                    <a:pt x="4805454" y="2209852"/>
                    <a:pt x="4800471" y="2214834"/>
                  </a:cubicBezTo>
                  <a:cubicBezTo>
                    <a:pt x="4795489" y="2219816"/>
                    <a:pt x="4788733" y="2222615"/>
                    <a:pt x="4781687" y="2222615"/>
                  </a:cubicBezTo>
                  <a:lnTo>
                    <a:pt x="26566" y="2222615"/>
                  </a:lnTo>
                  <a:cubicBezTo>
                    <a:pt x="19520" y="2222615"/>
                    <a:pt x="12763" y="2219816"/>
                    <a:pt x="7781" y="2214834"/>
                  </a:cubicBezTo>
                  <a:cubicBezTo>
                    <a:pt x="2799" y="2209852"/>
                    <a:pt x="0" y="2203095"/>
                    <a:pt x="0" y="2196049"/>
                  </a:cubicBezTo>
                  <a:lnTo>
                    <a:pt x="0" y="26566"/>
                  </a:lnTo>
                  <a:cubicBezTo>
                    <a:pt x="0" y="19520"/>
                    <a:pt x="2799" y="12763"/>
                    <a:pt x="7781" y="7781"/>
                  </a:cubicBezTo>
                  <a:cubicBezTo>
                    <a:pt x="12763" y="2799"/>
                    <a:pt x="19520" y="0"/>
                    <a:pt x="26566" y="0"/>
                  </a:cubicBezTo>
                  <a:close/>
                </a:path>
              </a:pathLst>
            </a:custGeom>
            <a:solidFill>
              <a:srgbClr val="FFFFFF">
                <a:alpha val="74902"/>
              </a:srgbClr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4808252" cy="22797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601157" y="2116234"/>
            <a:ext cx="9085687" cy="1102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16"/>
              </a:lnSpc>
            </a:pPr>
            <a:r>
              <a:rPr lang="en-US" sz="6082" b="1">
                <a:solidFill>
                  <a:srgbClr val="0A152F"/>
                </a:solidFill>
                <a:latin typeface="Poppins Bold"/>
                <a:ea typeface="Poppins Bold"/>
                <a:cs typeface="Poppins Bold"/>
                <a:sym typeface="Poppins Bold"/>
              </a:rPr>
              <a:t>FRONTEND MODULE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645174" y="3584957"/>
            <a:ext cx="11390348" cy="45464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2249" lvl="1" indent="-311124" algn="l">
              <a:lnSpc>
                <a:spcPts val="4034"/>
              </a:lnSpc>
              <a:buFont typeface="Arial"/>
              <a:buChar char="•"/>
            </a:pPr>
            <a:r>
              <a:rPr lang="en-US" sz="288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DOM Monitoring: MutationObserver watches for new/changed text</a:t>
            </a:r>
          </a:p>
          <a:p>
            <a:pPr marL="622249" lvl="1" indent="-311124" algn="l">
              <a:lnSpc>
                <a:spcPts val="4034"/>
              </a:lnSpc>
              <a:buFont typeface="Arial"/>
              <a:buChar char="•"/>
            </a:pPr>
            <a:r>
              <a:rPr lang="en-US" sz="288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Text Node Management: Dual-mapping system tracks all text elements</a:t>
            </a:r>
          </a:p>
          <a:p>
            <a:pPr marL="622249" lvl="1" indent="-311124" algn="l">
              <a:lnSpc>
                <a:spcPts val="4034"/>
              </a:lnSpc>
              <a:buFont typeface="Arial"/>
              <a:buChar char="•"/>
            </a:pPr>
            <a:r>
              <a:rPr lang="en-US" sz="288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Smart Detection: Filters out scripts, styles, and respects "no-translate" classes</a:t>
            </a:r>
          </a:p>
          <a:p>
            <a:pPr marL="622249" lvl="1" indent="-311124" algn="l">
              <a:lnSpc>
                <a:spcPts val="4034"/>
              </a:lnSpc>
              <a:buFont typeface="Arial"/>
              <a:buChar char="•"/>
            </a:pPr>
            <a:r>
              <a:rPr lang="en-US" sz="2882">
                <a:solidFill>
                  <a:srgbClr val="0A152F"/>
                </a:solidFill>
                <a:latin typeface="Poppins"/>
                <a:ea typeface="Poppins"/>
                <a:cs typeface="Poppins"/>
                <a:sym typeface="Poppins"/>
              </a:rPr>
              <a:t>User Interface: Floating language selector with 150+ language options</a:t>
            </a:r>
          </a:p>
          <a:p>
            <a:pPr algn="l">
              <a:lnSpc>
                <a:spcPts val="4034"/>
              </a:lnSpc>
            </a:pPr>
            <a:endParaRPr lang="en-US" sz="2882">
              <a:solidFill>
                <a:srgbClr val="0A152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52AFA-19C8-F04F-7E5D-19FC47A48D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426FE82D-856F-FEDB-C03F-98E97E7D8DE7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7868A697-99EE-4B05-0BAF-8D3A730B4F20}"/>
              </a:ext>
            </a:extLst>
          </p:cNvPr>
          <p:cNvSpPr txBox="1"/>
          <p:nvPr/>
        </p:nvSpPr>
        <p:spPr>
          <a:xfrm>
            <a:off x="4495800" y="333266"/>
            <a:ext cx="9085687" cy="10900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516"/>
              </a:lnSpc>
            </a:pPr>
            <a:r>
              <a:rPr lang="en-US" sz="7200" b="1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DEMO</a:t>
            </a:r>
            <a:endParaRPr lang="en-US" sz="6082" b="1" dirty="0">
              <a:solidFill>
                <a:schemeClr val="bg1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pic>
        <p:nvPicPr>
          <p:cNvPr id="12" name="Picture 11" descr="Demo of the module">
            <a:extLst>
              <a:ext uri="{FF2B5EF4-FFF2-40B4-BE49-F238E27FC236}">
                <a16:creationId xmlns:a16="http://schemas.microsoft.com/office/drawing/2014/main" id="{30CE5634-D157-65CC-A427-0010A80BA4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9467" y="1549611"/>
            <a:ext cx="14969066" cy="84201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7293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814" b="-814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803620" y="1790700"/>
            <a:ext cx="9148948" cy="6857999"/>
          </a:xfrm>
          <a:custGeom>
            <a:avLst/>
            <a:gdLst/>
            <a:ahLst/>
            <a:cxnLst/>
            <a:rect l="l" t="t" r="r" b="b"/>
            <a:pathLst>
              <a:path w="9148948" h="6295639">
                <a:moveTo>
                  <a:pt x="0" y="0"/>
                </a:moveTo>
                <a:lnTo>
                  <a:pt x="9148948" y="0"/>
                </a:lnTo>
                <a:lnTo>
                  <a:pt x="9148948" y="6295638"/>
                </a:lnTo>
                <a:lnTo>
                  <a:pt x="0" y="629563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836" r="-1836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0591800" y="1995681"/>
            <a:ext cx="6426475" cy="1893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38"/>
              </a:lnSpc>
            </a:pPr>
            <a:r>
              <a:rPr lang="en-US" sz="6082" b="1" dirty="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FRAMEWORK COMPARISON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591799" y="4181205"/>
            <a:ext cx="6426475" cy="34076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82"/>
              </a:lnSpc>
            </a:pPr>
            <a:endParaRPr dirty="0"/>
          </a:p>
          <a:p>
            <a:pPr marL="595588" lvl="1" indent="-297794" algn="l">
              <a:lnSpc>
                <a:spcPts val="3862"/>
              </a:lnSpc>
              <a:buFont typeface="Arial"/>
              <a:buChar char="•"/>
            </a:pPr>
            <a:r>
              <a:rPr lang="en-US" sz="2758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Hugging Face = slightly higher BLEU, but slower.</a:t>
            </a:r>
          </a:p>
          <a:p>
            <a:pPr algn="l">
              <a:lnSpc>
                <a:spcPts val="3862"/>
              </a:lnSpc>
            </a:pPr>
            <a:endParaRPr lang="en-US" sz="2758" b="1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marL="595588" lvl="1" indent="-297794" algn="l">
              <a:lnSpc>
                <a:spcPts val="3862"/>
              </a:lnSpc>
              <a:buFont typeface="Arial"/>
              <a:buChar char="•"/>
            </a:pPr>
            <a:r>
              <a:rPr lang="en-US" sz="2758" b="1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Ollama</a:t>
            </a:r>
            <a:r>
              <a:rPr lang="en-US" sz="2758" b="1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= faster, easier deployment</a:t>
            </a:r>
          </a:p>
          <a:p>
            <a:pPr algn="l">
              <a:lnSpc>
                <a:spcPts val="3582"/>
              </a:lnSpc>
            </a:pPr>
            <a:endParaRPr lang="en-US" sz="2758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392</Words>
  <Application>Microsoft Office PowerPoint</Application>
  <PresentationFormat>Custom</PresentationFormat>
  <Paragraphs>81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Open Sans Bold</vt:lpstr>
      <vt:lpstr>Poppins</vt:lpstr>
      <vt:lpstr>Poppins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Blue and White Simple Thesis Defense Presentation</dc:title>
  <cp:lastModifiedBy>michele paganomariano</cp:lastModifiedBy>
  <cp:revision>2</cp:revision>
  <dcterms:created xsi:type="dcterms:W3CDTF">2006-08-16T00:00:00Z</dcterms:created>
  <dcterms:modified xsi:type="dcterms:W3CDTF">2025-09-08T09:49:18Z</dcterms:modified>
  <dc:identifier>DAGyUmBAZo8</dc:identifier>
</cp:coreProperties>
</file>

<file path=docProps/thumbnail.jpeg>
</file>